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69" r:id="rId4"/>
    <p:sldId id="272" r:id="rId5"/>
    <p:sldId id="271" r:id="rId6"/>
    <p:sldId id="274" r:id="rId7"/>
    <p:sldId id="275" r:id="rId8"/>
    <p:sldId id="273" r:id="rId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F2C52A9-E178-4BDD-BA71-BC9B1558D85A}">
          <p14:sldIdLst>
            <p14:sldId id="256"/>
            <p14:sldId id="270"/>
            <p14:sldId id="269"/>
            <p14:sldId id="272"/>
            <p14:sldId id="271"/>
            <p14:sldId id="274"/>
            <p14:sldId id="275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8EAD339-6940-4B8E-9626-07211D3756B8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D9B3C77-A08A-4F05-A9BA-7C88E91B9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909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D339-6940-4B8E-9626-07211D3756B8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3C77-A08A-4F05-A9BA-7C88E91B9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41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D339-6940-4B8E-9626-07211D3756B8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3C77-A08A-4F05-A9BA-7C88E91B9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24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D339-6940-4B8E-9626-07211D3756B8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3C77-A08A-4F05-A9BA-7C88E91B9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117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D339-6940-4B8E-9626-07211D3756B8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3C77-A08A-4F05-A9BA-7C88E91B9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380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D339-6940-4B8E-9626-07211D3756B8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3C77-A08A-4F05-A9BA-7C88E91B9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02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D339-6940-4B8E-9626-07211D3756B8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3C77-A08A-4F05-A9BA-7C88E91B9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127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D339-6940-4B8E-9626-07211D3756B8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3C77-A08A-4F05-A9BA-7C88E91B9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242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D339-6940-4B8E-9626-07211D3756B8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3C77-A08A-4F05-A9BA-7C88E91B9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040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D339-6940-4B8E-9626-07211D3756B8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D9B3C77-A08A-4F05-A9BA-7C88E91B9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02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8EAD339-6940-4B8E-9626-07211D3756B8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D9B3C77-A08A-4F05-A9BA-7C88E91B9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2649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68EAD339-6940-4B8E-9626-07211D3756B8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ED9B3C77-A08A-4F05-A9BA-7C88E91B9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836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304" y="3047311"/>
            <a:ext cx="3133846" cy="286147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29125" y="414338"/>
            <a:ext cx="7259954" cy="3582191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</a:t>
            </a:r>
            <a:r>
              <a:rPr lang="ru-RU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корректировки учебных программ и программ практик в соответствии с форматом 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 Skills</a:t>
            </a:r>
            <a:endParaRPr 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71" y="117653"/>
            <a:ext cx="2905904" cy="4097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45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2920" y="271463"/>
            <a:ext cx="11338560" cy="671512"/>
          </a:xfrm>
        </p:spPr>
        <p:txBody>
          <a:bodyPr/>
          <a:lstStyle/>
          <a:p>
            <a:pPr algn="ctr"/>
            <a:r>
              <a:rPr lang="en-US" sz="3600" b="1" i="1" dirty="0" smtClean="0">
                <a:solidFill>
                  <a:schemeClr val="tx1"/>
                </a:solidFill>
              </a:rPr>
              <a:t>WSR – </a:t>
            </a:r>
            <a:r>
              <a:rPr lang="ru-RU" sz="3600" b="1" i="1" dirty="0" smtClean="0">
                <a:solidFill>
                  <a:schemeClr val="tx1"/>
                </a:solidFill>
              </a:rPr>
              <a:t>Компетенция «Электромонтажные работы»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2920" y="1166843"/>
            <a:ext cx="11338560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Описание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профессиональной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компетенции «Электромонтажные работы»:</a:t>
            </a:r>
          </a:p>
          <a:p>
            <a:pPr algn="just">
              <a:spcAft>
                <a:spcPts val="0"/>
              </a:spcAft>
            </a:pPr>
            <a:endParaRPr lang="ru-RU" sz="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профессиональный </a:t>
            </a: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электромонтажник  (электрик) должен выполнят монтаж безопасной и надежной системы снабжения электроэнергией,  в соответствии с действующими нормативными </a:t>
            </a:r>
            <a:r>
              <a:rPr lang="ru-RU" sz="2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документами;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</a:pPr>
            <a:endParaRPr lang="ru-RU" sz="9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работа </a:t>
            </a: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электромонтажника (электрика) включает в себя монтаж, тестирование и техническое обслуживание электропроводки, оборудования, устройств, аппаратов защиты и коммутации, </a:t>
            </a:r>
            <a:r>
              <a:rPr lang="ru-RU" sz="2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арматуры</a:t>
            </a: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электромонтажник </a:t>
            </a: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(электрик) также должен диагностировать и устранять неисправности систем, аппаратов и </a:t>
            </a:r>
            <a:r>
              <a:rPr lang="ru-RU" sz="2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компонентов</a:t>
            </a: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современный </a:t>
            </a: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электромонтажник (электрик) должен уметь программировать и сдавать в эксплуатацию системы автоматизации домов и зданий.</a:t>
            </a:r>
            <a:endParaRPr lang="ru-RU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61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270511" y="909150"/>
            <a:ext cx="5658802" cy="1357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2920" y="285751"/>
            <a:ext cx="11338560" cy="571499"/>
          </a:xfrm>
        </p:spPr>
        <p:txBody>
          <a:bodyPr/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</a:rPr>
              <a:t>Корректировка учебных программ и программ практик предлагается для:</a:t>
            </a:r>
            <a:endParaRPr lang="ru-RU" sz="2800" i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70510" y="3143223"/>
            <a:ext cx="3577590" cy="83819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ПМ.01. «Организация </a:t>
            </a:r>
            <a:r>
              <a:rPr lang="ru-RU" sz="1200" dirty="0"/>
              <a:t>технического обслуживания и ремонта электрического и электромеханического </a:t>
            </a:r>
            <a:r>
              <a:rPr lang="ru-RU" sz="1200" dirty="0" smtClean="0"/>
              <a:t>оборудования»</a:t>
            </a:r>
            <a:endParaRPr lang="ru-RU" sz="12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31769" y="3981422"/>
            <a:ext cx="3197543" cy="80676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ПМ.02 «Выполнение </a:t>
            </a:r>
            <a:r>
              <a:rPr lang="ru-RU" sz="1200" dirty="0"/>
              <a:t>сервисного обслуживания бытовых машин и </a:t>
            </a:r>
            <a:r>
              <a:rPr lang="ru-RU" sz="1200" dirty="0" smtClean="0"/>
              <a:t>приборов»</a:t>
            </a:r>
            <a:endParaRPr lang="ru-RU" sz="1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0510" y="926121"/>
            <a:ext cx="56588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Специальность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13.02.11 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«Техническая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эксплуатация и обслуживание электрического и электромеханического оборудования (по отраслям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)»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243638" y="909150"/>
            <a:ext cx="5597842" cy="1357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243638" y="1083277"/>
            <a:ext cx="55978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Специальность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08.02.09 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«Монтаж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наладка и эксплуатация электрооборудования промышленных и гражданских 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зданий»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80140" y="4803904"/>
            <a:ext cx="3197542" cy="83819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ПМ.04 «Выполнение работ по рабочей профессии "Слесарь - электрик по ремонту электрооборудования"»</a:t>
            </a:r>
            <a:endParaRPr lang="ru-RU" sz="1200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378911" y="5642103"/>
            <a:ext cx="3577590" cy="83819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УП.01, УП.02, УП.04</a:t>
            </a:r>
          </a:p>
          <a:p>
            <a:pPr algn="ctr"/>
            <a:r>
              <a:rPr lang="ru-RU" sz="1200" dirty="0" smtClean="0"/>
              <a:t>ПП.01, ПП.02, ПП.04</a:t>
            </a:r>
            <a:endParaRPr lang="ru-RU" sz="12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7432" y="3981422"/>
            <a:ext cx="3271838" cy="80676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ПМ.0.3 «Организация и выполнение работ по монтажу и наладке электрических сетей»</a:t>
            </a:r>
            <a:endParaRPr lang="ru-RU" sz="1200" b="1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670608" y="3194751"/>
            <a:ext cx="3170872" cy="78667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ПМ.02 «Организация и выполнение работ по монтажу и наладке электрооборудования промышленных и гражданских зданий»</a:t>
            </a:r>
            <a:endParaRPr lang="ru-RU" sz="1200" b="1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595530" y="4803904"/>
            <a:ext cx="3197542" cy="83819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ПМ.05 </a:t>
            </a:r>
            <a:r>
              <a:rPr lang="ru-RU" sz="1200" dirty="0" smtClean="0"/>
              <a:t>«Выполнение </a:t>
            </a:r>
            <a:r>
              <a:rPr lang="ru-RU" sz="1200" dirty="0"/>
              <a:t>работ по профессии электромонтёр по ремонту и обслуживанию </a:t>
            </a:r>
            <a:r>
              <a:rPr lang="ru-RU" sz="1200" dirty="0" smtClean="0"/>
              <a:t>электрооборудования»</a:t>
            </a:r>
            <a:endParaRPr lang="ru-RU" sz="1200" b="1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424556" y="5657820"/>
            <a:ext cx="3577590" cy="83819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УП.02, УП.03, УП.05</a:t>
            </a:r>
          </a:p>
          <a:p>
            <a:pPr algn="ctr"/>
            <a:r>
              <a:rPr lang="ru-RU" sz="1200" dirty="0" smtClean="0"/>
              <a:t>ПП.02, ПП.03, ПП.05</a:t>
            </a:r>
            <a:endParaRPr lang="ru-RU" sz="1200" dirty="0"/>
          </a:p>
        </p:txBody>
      </p:sp>
      <p:sp>
        <p:nvSpPr>
          <p:cNvPr id="26" name="Заголовок 1"/>
          <p:cNvSpPr txBox="1">
            <a:spLocks/>
          </p:cNvSpPr>
          <p:nvPr/>
        </p:nvSpPr>
        <p:spPr>
          <a:xfrm>
            <a:off x="287221" y="2390176"/>
            <a:ext cx="11338560" cy="5714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8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i="1" dirty="0" smtClean="0">
                <a:solidFill>
                  <a:schemeClr val="tx1"/>
                </a:solidFill>
              </a:rPr>
              <a:t>По </a:t>
            </a:r>
            <a:r>
              <a:rPr lang="ru-RU" sz="2800" i="1" dirty="0" smtClean="0">
                <a:solidFill>
                  <a:schemeClr val="tx1"/>
                </a:solidFill>
              </a:rPr>
              <a:t>программам </a:t>
            </a:r>
            <a:r>
              <a:rPr lang="ru-RU" sz="2800" i="1" dirty="0" smtClean="0">
                <a:solidFill>
                  <a:schemeClr val="tx1"/>
                </a:solidFill>
              </a:rPr>
              <a:t>профессиональных модулей и практик:</a:t>
            </a:r>
            <a:endParaRPr lang="ru-RU" sz="2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12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4013" y="177421"/>
            <a:ext cx="11338560" cy="812991"/>
          </a:xfrm>
        </p:spPr>
        <p:txBody>
          <a:bodyPr/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</a:rPr>
              <a:t>Пример изменений в рабочей программе ПМ 01 специальности </a:t>
            </a:r>
            <a:r>
              <a:rPr lang="ru-RU" sz="2400" i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«Монтаж, наладка и эксплуатация электрооборудования промышленных и гражданских зданий</a:t>
            </a:r>
            <a:r>
              <a:rPr lang="ru-RU" sz="2400" i="1" dirty="0" smtClean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i="1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61181"/>
              </p:ext>
            </p:extLst>
          </p:nvPr>
        </p:nvGraphicFramePr>
        <p:xfrm>
          <a:off x="192562" y="1208776"/>
          <a:ext cx="11701462" cy="51185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7028"/>
                <a:gridCol w="4334967"/>
                <a:gridCol w="4479467"/>
              </a:tblGrid>
              <a:tr h="3936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i="1" u="sng" dirty="0">
                          <a:solidFill>
                            <a:schemeClr val="tx1"/>
                          </a:solidFill>
                          <a:effectLst/>
                        </a:rPr>
                        <a:t>До изменения</a:t>
                      </a:r>
                      <a:endParaRPr lang="ru-RU" sz="1600" i="1" u="sng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i="1" u="sng" dirty="0">
                          <a:solidFill>
                            <a:schemeClr val="tx1"/>
                          </a:solidFill>
                          <a:effectLst/>
                        </a:rPr>
                        <a:t>После изменения</a:t>
                      </a:r>
                      <a:endParaRPr lang="ru-RU" sz="1600" i="1" u="sng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i="1" u="sng" dirty="0">
                          <a:solidFill>
                            <a:schemeClr val="tx1"/>
                          </a:solidFill>
                          <a:effectLst/>
                        </a:rPr>
                        <a:t>Аргументы</a:t>
                      </a:r>
                      <a:endParaRPr lang="ru-RU" sz="1600" i="1" u="sng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/>
                </a:tc>
              </a:tr>
              <a:tr h="156622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МДК 01.01 тема 8 «Специализированные асинхронные машины» (12 часов) и тема 12 «Коллекторные машины» (14 часов)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Заменена на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</a:rPr>
                        <a:t>тему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8 «Использование частотного преобразователя в асинхронных машинах» (12 часов) и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</a:rPr>
                        <a:t>тему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12 «Способы подключения бытовых электрических машин» (14 часов)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Таким образом, осуществляется ориентированность предмета на углублённое изучение возможностей установки бытовых электрических машин и способов регулирования их характеристик в момент включения и непосредственно во время работы.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</a:tr>
              <a:tr h="159239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МДК 01.02 тема 6 «Электрооборудование крановых механизмов» (18 часов)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Тема 5 «Электрические схемы управления электрооборудованием»  (22 часа) и тема 6 «Электрооборудование крановых механизмов» (18 часов) объединены в одну тему 5 «Построение систем управления промышленным электрооборудованием» (40 часов)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Таким образом, в КТП вноситься корректировка, направленная на выработку у студентов основ проектирования, установки и настройки навыков автоматизации электрооборудования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</a:tr>
              <a:tr h="156622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ПМ 05.01 Тема 10 «Электрооборудование распределительных устройств (РУ)» (6 часов) и Тема 11 «Проверка и наладка вторичных устройств» (6 часов) 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Тема 10 «Электрооборудование распределительных устройств (РУ)» (6 часов) и Тема 11 «Проверка и наладка вторичных устройств» (6 часов) объединены в одну тему 5 «Установка силовых щитов и проверка оборудования»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Таким образом, приобретаются навыки работы с основным элементом распределительной сети нижнего уровня системы электроснабжения.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71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2920" y="285751"/>
            <a:ext cx="11338560" cy="480982"/>
          </a:xfrm>
        </p:spPr>
        <p:txBody>
          <a:bodyPr/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</a:rPr>
              <a:t>В тематический план программы практик внести следующие виды работ:</a:t>
            </a:r>
            <a:endParaRPr lang="ru-RU" sz="2800" i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0051" y="766733"/>
            <a:ext cx="1144143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электромонтажные </a:t>
            </a:r>
            <a:r>
              <a:rPr lang="ru-RU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работы</a:t>
            </a:r>
          </a:p>
          <a:p>
            <a:pPr algn="ct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99110" algn="l"/>
              </a:tabLst>
            </a:pPr>
            <a:r>
              <a:rPr lang="ru-RU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истемы </a:t>
            </a:r>
            <a:r>
              <a:rPr lang="ru-RU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электроснабжения  для промышленных, общественных и жилых</a:t>
            </a:r>
            <a:r>
              <a:rPr lang="ru-RU" u="sng" dirty="0">
                <a:solidFill>
                  <a:srgbClr val="0082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зданий:</a:t>
            </a:r>
          </a:p>
          <a:p>
            <a:pPr marL="742950" lvl="1" indent="-285750" algn="just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Устанавливать кабели непосредственно на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поверхность;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Устанавливать кабели с одинарной или двойной изоляцией в короба, кабельные каналы, гибкие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кабелепроводы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742950" lvl="1" indent="-285750" algn="just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Устанавливать и надежно фиксировать кабели с двойной изоляцией на кабельный лоток лестничного типа и кабельный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короб и т.д.</a:t>
            </a:r>
          </a:p>
          <a:p>
            <a:pPr lvl="1" algn="just">
              <a:spcAft>
                <a:spcPts val="0"/>
              </a:spcAft>
              <a:tabLst>
                <a:tab pos="914400" algn="l"/>
              </a:tabLs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99110" algn="l"/>
              </a:tabLst>
            </a:pPr>
            <a:r>
              <a:rPr lang="ru-RU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азличные типы </a:t>
            </a:r>
            <a:r>
              <a:rPr lang="ru-RU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низковольтных комплектных устройств (НКУ)   промышленных, общественных  и жилых зданий:</a:t>
            </a:r>
          </a:p>
          <a:p>
            <a:pPr marL="742950" lvl="1" indent="-285750" algn="just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Надежно закреплять НКУ на поверхности;</a:t>
            </a:r>
          </a:p>
          <a:p>
            <a:pPr marL="742950" lvl="1" indent="-285750" algn="just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Выполнять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монтаж электропроводки в щитке согласно электрической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схеме и т.д.</a:t>
            </a:r>
          </a:p>
          <a:p>
            <a:pPr marL="742950" lvl="1" indent="-285750" algn="just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Устанавливать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подсоединять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оборудование согласно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инструкциям на приборы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автоматического регулирования: фотоэлементы, детекторы движения, термостаты и т.п.;</a:t>
            </a:r>
          </a:p>
          <a:p>
            <a:pPr lvl="1" algn="just">
              <a:spcAft>
                <a:spcPts val="0"/>
              </a:spcAft>
              <a:tabLst>
                <a:tab pos="914400" algn="l"/>
              </a:tabLs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Symbol" panose="05050102010706020507" pitchFamily="18" charset="2"/>
              <a:buChar char=""/>
              <a:tabLst>
                <a:tab pos="499110" algn="l"/>
              </a:tabLst>
            </a:pPr>
            <a:r>
              <a:rPr lang="ru-RU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Устанавливать </a:t>
            </a:r>
            <a:r>
              <a:rPr lang="ru-RU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собирать перечисленное </a:t>
            </a:r>
            <a:r>
              <a:rPr lang="ru-RU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ниже </a:t>
            </a:r>
            <a:r>
              <a:rPr lang="ru-RU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оборудование согласно </a:t>
            </a:r>
            <a:r>
              <a:rPr lang="ru-RU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инструкциям</a:t>
            </a:r>
            <a:r>
              <a:rPr lang="ru-RU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u="sng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Структурированная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кабельная система (СКС);</a:t>
            </a:r>
          </a:p>
          <a:p>
            <a:pPr marL="742950" lvl="1" indent="-285750" algn="just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Системы пожарной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сигнализации,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контроля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эвакуации;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охранной сигнализации; контроля и управления доступом; видеонаблюдения.</a:t>
            </a:r>
          </a:p>
        </p:txBody>
      </p:sp>
    </p:spTree>
    <p:extLst>
      <p:ext uri="{BB962C8B-B14F-4D97-AF65-F5344CB8AC3E}">
        <p14:creationId xmlns:p14="http://schemas.microsoft.com/office/powerpoint/2010/main" val="42376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00050" y="251906"/>
            <a:ext cx="1144143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п</a:t>
            </a:r>
            <a:r>
              <a:rPr lang="ru-RU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усконаладочные работы</a:t>
            </a: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0051" y="929014"/>
            <a:ext cx="1144142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99110" algn="l"/>
              </a:tabLst>
            </a:pPr>
            <a:r>
              <a:rPr lang="ru-RU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ыбирать </a:t>
            </a:r>
            <a:r>
              <a:rPr lang="ru-RU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использовать необходимые инструменты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99110" algn="l"/>
              </a:tabLst>
            </a:pPr>
            <a:r>
              <a:rPr lang="ru-RU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итать </a:t>
            </a:r>
            <a:r>
              <a:rPr lang="ru-RU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чертежи и документацию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742950" lvl="1" indent="-285750" algn="just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Планы расположения силового электрооборудования и сетей электроосвещения;</a:t>
            </a:r>
          </a:p>
          <a:p>
            <a:pPr marL="742950" lvl="1" indent="-285750" algn="just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Электрические схемы;</a:t>
            </a:r>
          </a:p>
          <a:p>
            <a:pPr marL="742950" lvl="1" indent="-285750" algn="just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Инструкции по электрооборудованию;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99110" algn="l"/>
              </a:tabLst>
            </a:pPr>
            <a:r>
              <a:rPr lang="ru-RU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Использовать </a:t>
            </a:r>
            <a:r>
              <a:rPr lang="ru-RU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профессиональные навыки и безопасные методы работ, выполнять ввод в эксплуатацию электрические установки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742950" lvl="1" indent="-285750" algn="just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Планировать электромонтажные работы, используя предоставленные чертежи и документацию;</a:t>
            </a:r>
          </a:p>
          <a:p>
            <a:pPr marL="742950" lvl="1" indent="-285750" algn="just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Выполнять монтаж электрооборудования и электропроводки согласно предоставленным чертежам и документации;</a:t>
            </a:r>
          </a:p>
          <a:p>
            <a:pPr marL="742950" lvl="1" indent="-285750" algn="just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Выполнять проверку электромонтажа без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напряжения;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Выполнять проверку электромонтажа под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напряжением;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Наладка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оборудования.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31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90868" y="195623"/>
            <a:ext cx="114414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</a:t>
            </a:r>
            <a:r>
              <a:rPr lang="ru-RU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эксплуатационные работы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8289" y="786697"/>
            <a:ext cx="115443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99110" algn="l"/>
              </a:tabLst>
            </a:pPr>
            <a:r>
              <a:rPr lang="ru-RU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Как </a:t>
            </a:r>
            <a:r>
              <a:rPr lang="ru-RU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искать  и устранять неисправности электрических установок, определять такие неисправности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как:</a:t>
            </a:r>
          </a:p>
          <a:p>
            <a:pPr marL="742950" lvl="1" indent="-285750" algn="just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Короткое замыкание;</a:t>
            </a:r>
          </a:p>
          <a:p>
            <a:pPr marL="742950" lvl="1" indent="-285750" algn="just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Обрыв в цепи;</a:t>
            </a:r>
          </a:p>
          <a:p>
            <a:pPr marL="742950" lvl="1" indent="-285750" algn="just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Неправильная полярность;</a:t>
            </a:r>
          </a:p>
          <a:p>
            <a:pPr marL="742950" lvl="1" indent="-285750" algn="just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Неисправность сопротивления изоляции;</a:t>
            </a:r>
          </a:p>
          <a:p>
            <a:pPr marL="742950" lvl="1" indent="-285750" algn="just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Неисправность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заземления и т.д.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99110" algn="l"/>
              </a:tabLst>
            </a:pPr>
            <a:r>
              <a:rPr lang="ru-RU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Как диагностировать электрические установки и определять такие проблемы,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как:</a:t>
            </a:r>
          </a:p>
          <a:p>
            <a:pPr marL="742950" lvl="1" indent="-285750" algn="just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Неисправные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соединения;</a:t>
            </a:r>
          </a:p>
          <a:p>
            <a:pPr marL="742950" lvl="1" indent="-285750" algn="just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Неисправная проводка;</a:t>
            </a:r>
          </a:p>
          <a:p>
            <a:pPr marL="742950" lvl="1" indent="-285750" algn="just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Отказ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оборудования и т. д.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99110" algn="l"/>
              </a:tabLst>
            </a:pPr>
            <a:r>
              <a:rPr lang="ru-RU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Как использовать, тестировать и калибровать измерительное оборудование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742950" lvl="1" indent="-285750" algn="just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Тестер сопротивления изоляции;</a:t>
            </a:r>
          </a:p>
          <a:p>
            <a:pPr marL="742950" lvl="1" indent="-285750" algn="just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Тестер непрерывности цепи;</a:t>
            </a:r>
          </a:p>
          <a:p>
            <a:pPr marL="742950" lvl="1" indent="-285750" algn="just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Универсальные измерительные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приборы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 т.д.</a:t>
            </a:r>
          </a:p>
          <a:p>
            <a:pPr lvl="1" algn="just">
              <a:spcAft>
                <a:spcPts val="0"/>
              </a:spcAft>
              <a:tabLst>
                <a:tab pos="9144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99110" algn="l"/>
              </a:tabLst>
            </a:pPr>
            <a:r>
              <a:rPr lang="ru-RU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Как устранять неисправности электрических установок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742950" lvl="1" indent="-285750" algn="just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Ремонт неисправных компонентов;</a:t>
            </a:r>
          </a:p>
          <a:p>
            <a:pPr marL="742950" lvl="1" indent="-285750" algn="just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Замена неисправных компонентов;</a:t>
            </a:r>
          </a:p>
          <a:p>
            <a:pPr marL="742950" lvl="1" indent="-285750" algn="just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Замена неисправной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электропроводки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 т.д.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30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2920" y="285751"/>
            <a:ext cx="11338560" cy="785812"/>
          </a:xfrm>
        </p:spPr>
        <p:txBody>
          <a:bodyPr/>
          <a:lstStyle/>
          <a:p>
            <a:pPr algn="ctr"/>
            <a:r>
              <a:rPr lang="ru-RU" sz="3600" i="1" dirty="0" smtClean="0">
                <a:solidFill>
                  <a:schemeClr val="tx1"/>
                </a:solidFill>
              </a:rPr>
              <a:t>Проводится апробация оценочных листов для проведения ЛПЗ и ПЗ:</a:t>
            </a:r>
            <a:endParaRPr lang="ru-RU" sz="3600" i="1" dirty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066853"/>
              </p:ext>
            </p:extLst>
          </p:nvPr>
        </p:nvGraphicFramePr>
        <p:xfrm>
          <a:off x="680084" y="1085851"/>
          <a:ext cx="10984230" cy="39433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25414"/>
                <a:gridCol w="2595467"/>
                <a:gridCol w="2332250"/>
                <a:gridCol w="1931099"/>
              </a:tblGrid>
              <a:tr h="26289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Критерий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Оценки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2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Субъективная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Объективная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Общая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57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Безопасность (электрическая и личная)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2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Пуск и наладка оборудования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2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Размеры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57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Установка оборудования (кабеленесущих систем, электроприемников и т.д.)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</a:tr>
              <a:tr h="788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Монтаж оборудования (установка аппаратуры, НКУ,  разделка, прокладка и соединение проводов и кабелей)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2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Поиск неисправностей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2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Программирование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28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289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Итого =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02921" y="5167610"/>
            <a:ext cx="56692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В 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данном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примере, согласно теме работы, 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определяются критерии оценки и количество баллов (субъективных и объективных), начисляемых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студенту.</a:t>
            </a:r>
          </a:p>
          <a:p>
            <a:pPr algn="just"/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Субъективные оценки не оцениваются, но обязательно в текущем порядке обсуждаются.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43775" y="5167609"/>
            <a:ext cx="43205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Оценка за работу:</a:t>
            </a:r>
          </a:p>
          <a:p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«отлично» -</a:t>
            </a:r>
            <a:r>
              <a:rPr lang="ru-RU" alt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85 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-100 баллов </a:t>
            </a:r>
          </a:p>
          <a:p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«хорошо»- </a:t>
            </a:r>
            <a:r>
              <a:rPr lang="ru-RU" alt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65 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-79 баллов </a:t>
            </a:r>
          </a:p>
          <a:p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«удовлетворительно»- 3</a:t>
            </a:r>
            <a:r>
              <a:rPr lang="ru-RU" alt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0-64 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баллов</a:t>
            </a:r>
          </a:p>
          <a:p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«неудовлетворительно»- менее </a:t>
            </a:r>
            <a:r>
              <a:rPr lang="ru-RU" alt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баллов </a:t>
            </a:r>
          </a:p>
        </p:txBody>
      </p:sp>
    </p:spTree>
    <p:extLst>
      <p:ext uri="{BB962C8B-B14F-4D97-AF65-F5344CB8AC3E}">
        <p14:creationId xmlns:p14="http://schemas.microsoft.com/office/powerpoint/2010/main" val="237834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трополия">
  <a:themeElements>
    <a:clrScheme name="Другая 3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E0EFF1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Метрополия</Template>
  <TotalTime>636</TotalTime>
  <Words>924</Words>
  <Application>Microsoft Office PowerPoint</Application>
  <PresentationFormat>Широкоэкранный</PresentationFormat>
  <Paragraphs>137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Symbol</vt:lpstr>
      <vt:lpstr>Times New Roman</vt:lpstr>
      <vt:lpstr>Метрополия</vt:lpstr>
      <vt:lpstr>Проект   корректировки учебных программ и программ практик в соответствии с форматом World Skills</vt:lpstr>
      <vt:lpstr>WSR – Компетенция «Электромонтажные работы»</vt:lpstr>
      <vt:lpstr>Корректировка учебных программ и программ практик предлагается для:</vt:lpstr>
      <vt:lpstr>Пример изменений в рабочей программе ПМ 01 специальности «Монтаж, наладка и эксплуатация электрооборудования промышленных и гражданских зданий»</vt:lpstr>
      <vt:lpstr>В тематический план программы практик внести следующие виды работ:</vt:lpstr>
      <vt:lpstr>Презентация PowerPoint</vt:lpstr>
      <vt:lpstr>Презентация PowerPoint</vt:lpstr>
      <vt:lpstr>Проводится апробация оценочных листов для проведения ЛПЗ и ПЗ: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 проведения  квалификационного экзамена по  ПМ.07 Выполнение работ по профессии Повар  ППССЗ по специальности 19.02.10 Технология продукции общественного питания</dc:title>
  <dc:creator>Бочанова</dc:creator>
  <cp:lastModifiedBy>Ольга</cp:lastModifiedBy>
  <cp:revision>64</cp:revision>
  <cp:lastPrinted>2015-12-15T07:33:22Z</cp:lastPrinted>
  <dcterms:created xsi:type="dcterms:W3CDTF">2015-09-09T10:41:05Z</dcterms:created>
  <dcterms:modified xsi:type="dcterms:W3CDTF">2016-01-20T18:48:34Z</dcterms:modified>
</cp:coreProperties>
</file>